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46707-E69A-4E7D-A056-D8A17D89296F}" type="doc">
      <dgm:prSet loTypeId="urn:microsoft.com/office/officeart/2005/8/layout/arrow1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71E562D4-D274-4E1C-BAFF-E4D85915AA86}">
      <dgm:prSet/>
      <dgm:spPr/>
      <dgm:t>
        <a:bodyPr/>
        <a:lstStyle/>
        <a:p>
          <a:pPr algn="l" rtl="0">
            <a:lnSpc>
              <a:spcPct val="90000"/>
            </a:lnSpc>
          </a:pPr>
          <a:r>
            <a:rPr lang="es-MX" dirty="0" smtClean="0"/>
            <a:t>1.    NORMALIDAD MINIMA</a:t>
          </a:r>
        </a:p>
        <a:p>
          <a:pPr algn="l" rtl="0">
            <a:lnSpc>
              <a:spcPct val="90000"/>
            </a:lnSpc>
          </a:pPr>
          <a:r>
            <a:rPr lang="es-MX" dirty="0" smtClean="0"/>
            <a:t>2.   LECTURA Y ESCRITURA</a:t>
          </a:r>
        </a:p>
        <a:p>
          <a:pPr algn="l" rtl="0">
            <a:lnSpc>
              <a:spcPct val="90000"/>
            </a:lnSpc>
          </a:pPr>
          <a:r>
            <a:rPr lang="es-MX" dirty="0" smtClean="0"/>
            <a:t>3.   DESAFÍOS MATEMÁTICOS</a:t>
          </a:r>
        </a:p>
        <a:p>
          <a:pPr algn="l" rtl="0">
            <a:lnSpc>
              <a:spcPct val="90000"/>
            </a:lnSpc>
          </a:pPr>
          <a:r>
            <a:rPr lang="es-MX" dirty="0" smtClean="0"/>
            <a:t>4.   AMBIENTES SEGUROS: </a:t>
          </a:r>
        </a:p>
        <a:p>
          <a:pPr algn="l" rtl="0">
            <a:lnSpc>
              <a:spcPct val="90000"/>
            </a:lnSpc>
          </a:pPr>
          <a:r>
            <a:rPr lang="es-MX" dirty="0" smtClean="0"/>
            <a:t>       Problemas de disciplina,  y</a:t>
          </a:r>
        </a:p>
        <a:p>
          <a:pPr algn="l" rtl="0">
            <a:lnSpc>
              <a:spcPct val="90000"/>
            </a:lnSpc>
          </a:pPr>
          <a:r>
            <a:rPr lang="es-MX" dirty="0" smtClean="0"/>
            <a:t>       de </a:t>
          </a:r>
          <a:r>
            <a:rPr lang="es-MX" dirty="0" err="1" smtClean="0"/>
            <a:t>Bulling</a:t>
          </a:r>
          <a:r>
            <a:rPr lang="es-MX" dirty="0" smtClean="0"/>
            <a:t>. 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5.   PROBLEMAS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      ADMINISTRATIVOS Que 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      impactan  en lo 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      académico.</a:t>
          </a:r>
        </a:p>
        <a:p>
          <a:pPr algn="l" rtl="0">
            <a:lnSpc>
              <a:spcPct val="90000"/>
            </a:lnSpc>
          </a:pPr>
          <a:r>
            <a:rPr lang="es-MX" dirty="0" smtClean="0"/>
            <a:t>6.  RENDICIÓN DE CUENTAS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7. PROBLEMAS SOCIALES 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     Que impactan en lo   </a:t>
          </a:r>
        </a:p>
        <a:p>
          <a:pPr algn="l" rtl="0">
            <a:lnSpc>
              <a:spcPct val="100000"/>
            </a:lnSpc>
          </a:pPr>
          <a:r>
            <a:rPr lang="es-MX" dirty="0" smtClean="0"/>
            <a:t>     académico</a:t>
          </a:r>
        </a:p>
      </dgm:t>
    </dgm:pt>
    <dgm:pt modelId="{2DCC84EC-98AD-42E8-BB59-62803BD3DE76}" type="parTrans" cxnId="{FA366FEA-E75C-43FD-92F2-39C00787382C}">
      <dgm:prSet/>
      <dgm:spPr/>
      <dgm:t>
        <a:bodyPr/>
        <a:lstStyle/>
        <a:p>
          <a:endParaRPr lang="es-MX"/>
        </a:p>
      </dgm:t>
    </dgm:pt>
    <dgm:pt modelId="{17C51540-19CE-407A-B35E-DCF395103AA3}" type="sibTrans" cxnId="{FA366FEA-E75C-43FD-92F2-39C00787382C}">
      <dgm:prSet/>
      <dgm:spPr/>
      <dgm:t>
        <a:bodyPr/>
        <a:lstStyle/>
        <a:p>
          <a:endParaRPr lang="es-MX"/>
        </a:p>
      </dgm:t>
    </dgm:pt>
    <dgm:pt modelId="{FFE661BB-38BA-4779-915F-88551D9EB833}" type="pres">
      <dgm:prSet presAssocID="{91C46707-E69A-4E7D-A056-D8A17D89296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ADB49D-57DB-4A46-B6E4-875F2CC0DAE4}" type="pres">
      <dgm:prSet presAssocID="{71E562D4-D274-4E1C-BAFF-E4D85915AA86}" presName="arrow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366FEA-E75C-43FD-92F2-39C00787382C}" srcId="{91C46707-E69A-4E7D-A056-D8A17D89296F}" destId="{71E562D4-D274-4E1C-BAFF-E4D85915AA86}" srcOrd="0" destOrd="0" parTransId="{2DCC84EC-98AD-42E8-BB59-62803BD3DE76}" sibTransId="{17C51540-19CE-407A-B35E-DCF395103AA3}"/>
    <dgm:cxn modelId="{CC3FEE2B-5BA0-440C-8152-4A8E7278F229}" type="presOf" srcId="{71E562D4-D274-4E1C-BAFF-E4D85915AA86}" destId="{95ADB49D-57DB-4A46-B6E4-875F2CC0DAE4}" srcOrd="0" destOrd="0" presId="urn:microsoft.com/office/officeart/2005/8/layout/arrow1"/>
    <dgm:cxn modelId="{EB71AB3E-46C7-4158-A6B6-DCD90ACF36AF}" type="presOf" srcId="{91C46707-E69A-4E7D-A056-D8A17D89296F}" destId="{FFE661BB-38BA-4779-915F-88551D9EB833}" srcOrd="0" destOrd="0" presId="urn:microsoft.com/office/officeart/2005/8/layout/arrow1"/>
    <dgm:cxn modelId="{81C32743-5B72-400F-8744-C4E9BFB0F1E0}" type="presParOf" srcId="{FFE661BB-38BA-4779-915F-88551D9EB833}" destId="{95ADB49D-57DB-4A46-B6E4-875F2CC0DAE4}" srcOrd="0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DB49D-57DB-4A46-B6E4-875F2CC0DAE4}">
      <dsp:nvSpPr>
        <dsp:cNvPr id="0" name=""/>
        <dsp:cNvSpPr/>
      </dsp:nvSpPr>
      <dsp:spPr>
        <a:xfrm>
          <a:off x="1294680" y="2455"/>
          <a:ext cx="4943326" cy="4943326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1.    NORMALIDAD MINIMA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2.   LECTURA Y ESCRITURA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3.   DESAFÍOS MATEMÁTICOS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4.   AMBIENTES SEGUROS: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  Problemas de disciplina,  y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  de </a:t>
          </a:r>
          <a:r>
            <a:rPr lang="es-MX" sz="1400" kern="1200" dirty="0" err="1" smtClean="0"/>
            <a:t>Bulling</a:t>
          </a:r>
          <a:r>
            <a:rPr lang="es-MX" sz="1400" kern="1200" dirty="0" smtClean="0"/>
            <a:t>.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5.   PROBLEMAS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 ADMINISTRATIVOS Que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 impactan  en lo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 académico.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6.  RENDICIÓN DE CUENTAS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7. PROBLEMAS SOCIALES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Que impactan en lo  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académico</a:t>
          </a:r>
        </a:p>
      </dsp:txBody>
      <dsp:txXfrm>
        <a:off x="2530512" y="867537"/>
        <a:ext cx="2471663" cy="40782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3CE3F-EE0C-4A66-8B82-B00840871E0C}" type="datetime1">
              <a:rPr lang="es-ES_tradnl"/>
              <a:pPr>
                <a:defRPr/>
              </a:pPr>
              <a:t>06/08/2013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77424-7355-41A2-979D-EA097A03A9A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7722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E0B39-8244-4396-9C9C-81E4A5AA02CF}" type="datetime1">
              <a:rPr lang="es-ES_tradnl"/>
              <a:pPr>
                <a:defRPr/>
              </a:pPr>
              <a:t>06/08/2013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20A9-F6CB-4AF9-AAD9-AA189521A81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2316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 para editar título</a:t>
            </a:r>
            <a:endParaRPr lang="es-ES_tradnl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370B7670-E3CA-4B6C-9D2C-9BA4656ADD95}" type="datetime1">
              <a:rPr lang="es-ES_tradnl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06/08/2013</a:t>
            </a:fld>
            <a:endParaRPr lang="es-ES_tradnl">
              <a:ea typeface="ＭＳ Ｐゴシック" pitchFamily="34" charset="-128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21D197E3-BABC-41D2-8DDD-CE198ABE0C89}" type="slidenum">
              <a:rPr lang="es-ES_tradnl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_tradnl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656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57200" y="2681288"/>
            <a:ext cx="8229600" cy="1562100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bg1"/>
                </a:solidFill>
                <a:latin typeface="Gotham Black" charset="0"/>
                <a:ea typeface="ＭＳ Ｐゴシック" pitchFamily="34" charset="-128"/>
              </a:rPr>
              <a:t/>
            </a:r>
            <a:br>
              <a:rPr lang="es-ES_tradnl" sz="3600" smtClean="0">
                <a:solidFill>
                  <a:schemeClr val="bg1"/>
                </a:solidFill>
                <a:latin typeface="Gotham Black" charset="0"/>
                <a:ea typeface="ＭＳ Ｐゴシック" pitchFamily="34" charset="-128"/>
              </a:rPr>
            </a:br>
            <a:r>
              <a:rPr lang="es-ES_tradnl" sz="3200" b="1" smtClean="0">
                <a:solidFill>
                  <a:schemeClr val="bg1"/>
                </a:solidFill>
                <a:latin typeface="Gotham Black" charset="0"/>
                <a:ea typeface="ＭＳ Ｐゴシック" pitchFamily="34" charset="-128"/>
              </a:rPr>
              <a:t>1ª   Reunión de  Consejo Técnico</a:t>
            </a:r>
            <a:br>
              <a:rPr lang="es-ES_tradnl" sz="3200" b="1" smtClean="0">
                <a:solidFill>
                  <a:schemeClr val="bg1"/>
                </a:solidFill>
                <a:latin typeface="Gotham Black" charset="0"/>
                <a:ea typeface="ＭＳ Ｐゴシック" pitchFamily="34" charset="-128"/>
              </a:rPr>
            </a:br>
            <a:r>
              <a:rPr lang="es-ES_tradnl" sz="3200" smtClean="0">
                <a:solidFill>
                  <a:schemeClr val="bg1"/>
                </a:solidFill>
                <a:latin typeface="Gotham Black" charset="0"/>
                <a:ea typeface="ＭＳ Ｐゴシック" pitchFamily="34" charset="-128"/>
              </a:rPr>
              <a:t/>
            </a:r>
            <a:br>
              <a:rPr lang="es-ES_tradnl" sz="3200" smtClean="0">
                <a:solidFill>
                  <a:schemeClr val="bg1"/>
                </a:solidFill>
                <a:latin typeface="Gotham Black" charset="0"/>
                <a:ea typeface="ＭＳ Ｐゴシック" pitchFamily="34" charset="-128"/>
              </a:rPr>
            </a:br>
            <a:endParaRPr lang="es-ES_tradnl" sz="3200" smtClean="0">
              <a:solidFill>
                <a:schemeClr val="bg1"/>
              </a:solidFill>
              <a:latin typeface="Gotham Black" charset="0"/>
              <a:ea typeface="ＭＳ Ｐゴシック" pitchFamily="34" charset="-128"/>
            </a:endParaRPr>
          </a:p>
        </p:txBody>
      </p:sp>
      <p:sp>
        <p:nvSpPr>
          <p:cNvPr id="4099" name="1 Rectángulo"/>
          <p:cNvSpPr>
            <a:spLocks noChangeArrowheads="1"/>
          </p:cNvSpPr>
          <p:nvPr/>
        </p:nvSpPr>
        <p:spPr bwMode="auto">
          <a:xfrm>
            <a:off x="914400" y="5737225"/>
            <a:ext cx="8107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7 </a:t>
            </a:r>
            <a:r>
              <a:rPr lang="es-ES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de Agosto de 2013</a:t>
            </a:r>
            <a:endParaRPr lang="es-MX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</a:endParaRP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 San Juan del Río, </a:t>
            </a:r>
            <a:r>
              <a:rPr lang="es-ES" dirty="0" err="1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Qro</a:t>
            </a:r>
            <a:r>
              <a:rPr lang="es-ES" dirty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</a:rPr>
              <a:t>.                    </a:t>
            </a:r>
            <a:endParaRPr lang="es-MX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100" name="3 Rectángulo"/>
          <p:cNvSpPr>
            <a:spLocks noChangeArrowheads="1"/>
          </p:cNvSpPr>
          <p:nvPr/>
        </p:nvSpPr>
        <p:spPr bwMode="auto">
          <a:xfrm>
            <a:off x="2522964" y="1473200"/>
            <a:ext cx="4363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b="1" dirty="0" smtClean="0">
                <a:solidFill>
                  <a:prstClr val="white"/>
                </a:solidFill>
                <a:latin typeface="Gotham Black" charset="0"/>
                <a:ea typeface="ＭＳ Ｐゴシック" pitchFamily="34" charset="-128"/>
              </a:rPr>
              <a:t>ZONA  ESCOLAR  N°86</a:t>
            </a:r>
            <a:endParaRPr lang="es-MX" sz="2800" b="1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68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CuadroTexto"/>
          <p:cNvSpPr txBox="1">
            <a:spLocks noChangeArrowheads="1"/>
          </p:cNvSpPr>
          <p:nvPr/>
        </p:nvSpPr>
        <p:spPr bwMode="auto">
          <a:xfrm>
            <a:off x="138113" y="100013"/>
            <a:ext cx="4621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sz="2400" dirty="0" smtClean="0">
                <a:solidFill>
                  <a:prstClr val="white"/>
                </a:solidFill>
              </a:rPr>
              <a:t>1.- </a:t>
            </a:r>
            <a:r>
              <a:rPr lang="es-MX" sz="2400" dirty="0">
                <a:solidFill>
                  <a:prstClr val="white"/>
                </a:solidFill>
              </a:rPr>
              <a:t>Agenda de trabajo 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05167"/>
              </p:ext>
            </p:extLst>
          </p:nvPr>
        </p:nvGraphicFramePr>
        <p:xfrm>
          <a:off x="685800" y="1079500"/>
          <a:ext cx="8054975" cy="492327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6705221"/>
                <a:gridCol w="1349754"/>
              </a:tblGrid>
              <a:tr h="36580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Actividad</a:t>
                      </a:r>
                      <a:r>
                        <a:rPr lang="es-MX" sz="1800" baseline="0" dirty="0" smtClean="0"/>
                        <a:t> </a:t>
                      </a:r>
                      <a:endParaRPr lang="es-MX" sz="1800" dirty="0"/>
                    </a:p>
                  </a:txBody>
                  <a:tcPr marL="91425" marR="91425" marT="45730" marB="4573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Horario </a:t>
                      </a:r>
                      <a:endParaRPr lang="es-MX" sz="1800" dirty="0"/>
                    </a:p>
                  </a:txBody>
                  <a:tcPr marL="91425" marR="91425" marT="45730" marB="4573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MX" sz="1400" dirty="0" smtClean="0"/>
                        <a:t>Bienvenida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8:30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8:40 </a:t>
                      </a:r>
                      <a:r>
                        <a:rPr lang="es-MX" sz="1200" dirty="0" smtClean="0"/>
                        <a:t>Hrs</a:t>
                      </a:r>
                      <a:r>
                        <a:rPr lang="es-MX" sz="1400" dirty="0" smtClean="0"/>
                        <a:t>.</a:t>
                      </a:r>
                      <a:r>
                        <a:rPr lang="es-MX" sz="1400" baseline="0" dirty="0" smtClean="0"/>
                        <a:t> 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s-MX" sz="1400" dirty="0" smtClean="0"/>
                        <a:t>Propósito</a:t>
                      </a:r>
                      <a:r>
                        <a:rPr lang="es-MX" sz="1400" baseline="0" dirty="0" smtClean="0"/>
                        <a:t> de la Reunión </a:t>
                      </a:r>
                      <a:endParaRPr lang="es-MX" sz="1400" dirty="0" smtClean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8:40 </a:t>
                      </a:r>
                      <a:r>
                        <a:rPr lang="es-MX" sz="1200" dirty="0" smtClean="0"/>
                        <a:t>a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baseline="0" dirty="0" smtClean="0"/>
                        <a:t>8:45 </a:t>
                      </a:r>
                      <a:r>
                        <a:rPr lang="es-MX" sz="1200" baseline="0" dirty="0" smtClean="0"/>
                        <a:t>Hrs.</a:t>
                      </a:r>
                      <a:endParaRPr lang="es-MX" sz="12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s-MX" sz="1400" dirty="0" smtClean="0"/>
                        <a:t>3.      Lista de Asistencia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8:45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8:50 </a:t>
                      </a:r>
                      <a:r>
                        <a:rPr lang="es-MX" sz="1200" dirty="0" smtClean="0"/>
                        <a:t>Hrs.</a:t>
                      </a:r>
                      <a:r>
                        <a:rPr lang="es-MX" sz="1200" baseline="0" dirty="0" smtClean="0"/>
                        <a:t> </a:t>
                      </a:r>
                      <a:endParaRPr lang="es-MX" sz="12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400" dirty="0" smtClean="0"/>
                        <a:t>4.       Lectura</a:t>
                      </a:r>
                      <a:r>
                        <a:rPr lang="es-MX" sz="1400" baseline="0" dirty="0" smtClean="0"/>
                        <a:t> del Acta Anterior</a:t>
                      </a:r>
                      <a:endParaRPr lang="es-MX" sz="1400" dirty="0" smtClean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8:50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9:00 </a:t>
                      </a:r>
                      <a:r>
                        <a:rPr lang="es-MX" sz="1200" dirty="0" smtClean="0"/>
                        <a:t>Hrs.</a:t>
                      </a:r>
                      <a:endParaRPr lang="es-MX" sz="12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s-MX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      Elección del Secretario  del Consejo Técnico</a:t>
                      </a:r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9:00 a 9:15 Hrs.</a:t>
                      </a:r>
                      <a:endParaRPr lang="es-MX" sz="12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68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es-MX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Funcionamiento del Consejo Técnico (tarea escuchar la conferencia de la </a:t>
                      </a:r>
                      <a:r>
                        <a:rPr kumimoji="0" lang="es-MX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Subs</a:t>
                      </a:r>
                      <a:r>
                        <a:rPr kumimoji="0" lang="es-MX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SEP)</a:t>
                      </a:r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9:15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dirty="0" smtClean="0"/>
                        <a:t>a 9:30 </a:t>
                      </a:r>
                      <a:r>
                        <a:rPr lang="es-MX" sz="1200" dirty="0" smtClean="0"/>
                        <a:t>Hrs.</a:t>
                      </a:r>
                      <a:endParaRPr lang="es-MX" sz="12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2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6.</a:t>
                      </a:r>
                      <a:r>
                        <a:rPr lang="es-MX" sz="1400" baseline="0" dirty="0" smtClean="0"/>
                        <a:t>      </a:t>
                      </a:r>
                      <a:r>
                        <a:rPr lang="es-MX" sz="1400" baseline="0" dirty="0" smtClean="0"/>
                        <a:t>Elección de </a:t>
                      </a:r>
                      <a:r>
                        <a:rPr lang="es-MX" sz="1400" baseline="0" dirty="0" smtClean="0"/>
                        <a:t>los </a:t>
                      </a:r>
                      <a:r>
                        <a:rPr lang="es-MX" sz="1400" baseline="0" dirty="0" smtClean="0"/>
                        <a:t>Diferentes Responsables de las  Comisiones del Consejo Técnico:  </a:t>
                      </a:r>
                      <a:r>
                        <a:rPr lang="es-MX" sz="1400" baseline="0" dirty="0" smtClean="0"/>
                        <a:t> Hacer </a:t>
                      </a:r>
                      <a:r>
                        <a:rPr lang="es-MX" sz="1400" baseline="0" dirty="0" smtClean="0"/>
                        <a:t>el Plan de Mejora e instrumento de registro de visitas 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 dirty="0" smtClean="0"/>
                    </a:p>
                    <a:p>
                      <a:r>
                        <a:rPr lang="es-MX" sz="1200" dirty="0" smtClean="0"/>
                        <a:t>09:30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10:00 </a:t>
                      </a:r>
                      <a:r>
                        <a:rPr lang="es-MX" sz="1200" dirty="0" smtClean="0"/>
                        <a:t>Hrs.</a:t>
                      </a:r>
                      <a:r>
                        <a:rPr lang="es-MX" sz="1200" baseline="0" dirty="0" smtClean="0"/>
                        <a:t> </a:t>
                      </a:r>
                      <a:endParaRPr lang="es-MX" sz="12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38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7.     </a:t>
                      </a:r>
                      <a:r>
                        <a:rPr lang="es-MX" sz="1400" dirty="0" smtClean="0"/>
                        <a:t>Lectura de Folleto explicativo</a:t>
                      </a:r>
                      <a:r>
                        <a:rPr lang="es-MX" sz="1400" baseline="0" dirty="0" smtClean="0"/>
                        <a:t> del Calendario Escolar 2013-2014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10:00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baseline="0" dirty="0" smtClean="0"/>
                        <a:t>a </a:t>
                      </a:r>
                      <a:r>
                        <a:rPr lang="es-MX" sz="1200" baseline="0" dirty="0" smtClean="0"/>
                        <a:t>10:45 </a:t>
                      </a:r>
                      <a:r>
                        <a:rPr lang="es-MX" sz="1200" baseline="0" dirty="0" smtClean="0"/>
                        <a:t>Hrs. </a:t>
                      </a:r>
                      <a:endParaRPr lang="es-MX" sz="1200" dirty="0" smtClean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s-MX" sz="1400" dirty="0" smtClean="0"/>
                        <a:t>8.   </a:t>
                      </a:r>
                      <a:r>
                        <a:rPr lang="es-MX" sz="1400" dirty="0" smtClean="0"/>
                        <a:t>Informa el Director</a:t>
                      </a:r>
                      <a:r>
                        <a:rPr lang="es-MX" sz="1400" baseline="0" dirty="0" smtClean="0"/>
                        <a:t> de la </a:t>
                      </a:r>
                      <a:r>
                        <a:rPr lang="es-MX" sz="1400" baseline="0" dirty="0" err="1" smtClean="0"/>
                        <a:t>Depoe</a:t>
                      </a:r>
                      <a:r>
                        <a:rPr lang="es-MX" sz="1400" baseline="0" dirty="0" smtClean="0"/>
                        <a:t> sobre las pruebas de diagnóstico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10:45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11:00 </a:t>
                      </a:r>
                      <a:r>
                        <a:rPr lang="es-MX" sz="1200" dirty="0" smtClean="0"/>
                        <a:t>Hrs. </a:t>
                      </a:r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s-MX" sz="1400" dirty="0" smtClean="0"/>
                        <a:t>9.</a:t>
                      </a:r>
                      <a:r>
                        <a:rPr lang="es-MX" sz="1400" baseline="0" dirty="0" smtClean="0"/>
                        <a:t>   </a:t>
                      </a:r>
                      <a:r>
                        <a:rPr lang="es-MX" sz="1400" baseline="0" dirty="0" smtClean="0"/>
                        <a:t>Escuelas de Tiempo Completo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11:00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11:15 </a:t>
                      </a:r>
                      <a:r>
                        <a:rPr lang="es-MX" sz="1200" dirty="0" smtClean="0"/>
                        <a:t>Hrs. </a:t>
                      </a:r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s-MX" sz="1400" dirty="0" smtClean="0"/>
                        <a:t>10.   </a:t>
                      </a:r>
                      <a:r>
                        <a:rPr lang="es-MX" sz="1400" dirty="0" smtClean="0"/>
                        <a:t>Centro</a:t>
                      </a:r>
                      <a:r>
                        <a:rPr lang="es-MX" sz="1400" baseline="0" dirty="0" smtClean="0"/>
                        <a:t> de Educación Básica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11:15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11:30 </a:t>
                      </a:r>
                      <a:r>
                        <a:rPr lang="es-MX" sz="1200" dirty="0" smtClean="0"/>
                        <a:t>Hrs. </a:t>
                      </a:r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s-MX" sz="1400" dirty="0" smtClean="0"/>
                        <a:t>11.   </a:t>
                      </a:r>
                      <a:r>
                        <a:rPr lang="es-MX" sz="1400" dirty="0" smtClean="0"/>
                        <a:t>Oficio</a:t>
                      </a:r>
                      <a:r>
                        <a:rPr lang="es-MX" sz="1400" baseline="0" dirty="0" smtClean="0"/>
                        <a:t> sobre las Constitución de las Asociaciones de Padres de Familia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11:30 </a:t>
                      </a:r>
                      <a:r>
                        <a:rPr lang="es-MX" sz="1200" dirty="0" smtClean="0"/>
                        <a:t>a </a:t>
                      </a:r>
                      <a:r>
                        <a:rPr lang="es-MX" sz="1200" dirty="0" smtClean="0"/>
                        <a:t>11.45 </a:t>
                      </a:r>
                      <a:r>
                        <a:rPr lang="es-MX" sz="1200" dirty="0" smtClean="0"/>
                        <a:t>Hrs</a:t>
                      </a:r>
                      <a:r>
                        <a:rPr lang="es-MX" sz="1200" baseline="0" dirty="0" smtClean="0"/>
                        <a:t> </a:t>
                      </a:r>
                      <a:endParaRPr lang="es-MX" sz="1200" dirty="0" smtClean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s-MX" sz="1400" dirty="0" smtClean="0"/>
                        <a:t>12.   </a:t>
                      </a:r>
                      <a:r>
                        <a:rPr lang="es-MX" sz="1400" dirty="0" smtClean="0"/>
                        <a:t>Asuntos con padres de familia.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11:45 a 12:00 Hrs.</a:t>
                      </a:r>
                      <a:endParaRPr lang="es-MX" sz="1200" dirty="0" smtClean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s-MX" sz="1400" dirty="0" smtClean="0"/>
                        <a:t>13. Asuntos generales. </a:t>
                      </a:r>
                      <a:endParaRPr lang="es-MX" sz="1400" dirty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12:00 a 12:30 Hrs.</a:t>
                      </a:r>
                      <a:endParaRPr lang="es-MX" sz="1200" dirty="0" smtClean="0"/>
                    </a:p>
                  </a:txBody>
                  <a:tcPr marL="91425" marR="91425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8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>
            <a:spLocks noChangeArrowheads="1"/>
          </p:cNvSpPr>
          <p:nvPr/>
        </p:nvSpPr>
        <p:spPr bwMode="auto">
          <a:xfrm>
            <a:off x="549659" y="1556792"/>
            <a:ext cx="80248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sz="2400" dirty="0">
                <a:solidFill>
                  <a:srgbClr val="000000"/>
                </a:solidFill>
              </a:rPr>
              <a:t>Definir las acciones futuras para fortalecer el funcionamiento de los consejos técnicos escolares.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sz="2400" dirty="0"/>
              <a:t>Reorganizar al Consejo Técnico  de la </a:t>
            </a:r>
            <a:r>
              <a:rPr lang="es-MX" sz="2400" dirty="0" smtClean="0"/>
              <a:t>zona escolar 086,   </a:t>
            </a:r>
            <a:r>
              <a:rPr lang="es-MX" sz="2400" dirty="0"/>
              <a:t>para poner en práctica una nueva gestión institucional así como la definición  de  estrategias académicas para el próximo ciclo escolar 2013-2014.</a:t>
            </a:r>
          </a:p>
          <a:p>
            <a:pPr marL="342900" indent="-342900" algn="just">
              <a:lnSpc>
                <a:spcPct val="150000"/>
              </a:lnSpc>
              <a:defRPr/>
            </a:pPr>
            <a:endParaRPr lang="es-MX" sz="2400" b="1" dirty="0">
              <a:solidFill>
                <a:srgbClr val="00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41543" y="188640"/>
            <a:ext cx="3355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Propósitos de la Reunión</a:t>
            </a:r>
            <a:endParaRPr lang="es-MX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257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5"/>
          <p:cNvSpPr txBox="1">
            <a:spLocks/>
          </p:cNvSpPr>
          <p:nvPr/>
        </p:nvSpPr>
        <p:spPr bwMode="auto">
          <a:xfrm>
            <a:off x="609600" y="925513"/>
            <a:ext cx="7653338" cy="532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s-ES_tradnl" sz="33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3300" dirty="0" smtClean="0">
                <a:ea typeface="+mn-ea"/>
                <a:cs typeface="+mn-cs"/>
              </a:rPr>
              <a:t> El funcionamiento del C.T. será exclusivamente para analizar aspectos académicos.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ES_tradnl" sz="33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3300" dirty="0" smtClean="0">
                <a:ea typeface="+mn-ea"/>
                <a:cs typeface="+mn-cs"/>
              </a:rPr>
              <a:t> Los controles  administrativos  será informado a través del correo electrónico </a:t>
            </a:r>
            <a:r>
              <a:rPr lang="es-ES_tradnl" sz="3600" dirty="0" smtClean="0"/>
              <a:t>15 de septiembre del 2013.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ES_tradnl" sz="36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3600" dirty="0" smtClean="0"/>
              <a:t> Entrega de Proyectos de gestión y escolares ,PAT en formato digital. Escuela/Zona/Sector</a:t>
            </a:r>
            <a:endParaRPr lang="es-ES_tradnl" sz="33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sz="3300" dirty="0" smtClean="0">
              <a:ea typeface="+mn-ea"/>
              <a:cs typeface="+mn-cs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87674" y="188639"/>
            <a:ext cx="3928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Operatividad del  Consejo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27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784225" y="1165225"/>
          <a:ext cx="7532688" cy="494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467544" y="187275"/>
            <a:ext cx="38187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TEMÁTICAS PROPUESTAS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7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5"/>
          <p:cNvSpPr txBox="1">
            <a:spLocks/>
          </p:cNvSpPr>
          <p:nvPr/>
        </p:nvSpPr>
        <p:spPr bwMode="auto">
          <a:xfrm>
            <a:off x="609600" y="925513"/>
            <a:ext cx="7653338" cy="532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s-ES_tradnl" sz="3300" smtClean="0">
              <a:ea typeface="+mn-ea"/>
              <a:cs typeface="+mn-cs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1900" smtClean="0">
                <a:latin typeface="Arial" pitchFamily="34" charset="0"/>
                <a:cs typeface="Arial" pitchFamily="34" charset="0"/>
              </a:rPr>
              <a:t>Entrega de minutas de reunión de Consejo Técnico de Zona y Escuela a más tardar el día miércoles posterior a la reunión mensual calendarizada oficialmente.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es-MX" sz="190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1900" smtClean="0">
                <a:latin typeface="Arial" pitchFamily="34" charset="0"/>
                <a:cs typeface="Arial" pitchFamily="34" charset="0"/>
              </a:rPr>
              <a:t>Organizando la información en archivo electrónico por  Sector  Educativo, separando en carpetas por  zona escolar que contemple todas las escuelas que corresponden a la misma. 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es-MX" sz="190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1900" smtClean="0">
                <a:latin typeface="Arial" pitchFamily="34" charset="0"/>
                <a:cs typeface="Arial" pitchFamily="34" charset="0"/>
              </a:rPr>
              <a:t>Así mismo el Supervisor Escolar deberá incluir observaciones, recomendaciones, sugerencias, correcciones sobre la información que estarán enviando las escuelas y de las visitas que realice. (se enviará una propuesta para organizar el análisis de la información).</a:t>
            </a:r>
          </a:p>
          <a:p>
            <a:pPr algn="just">
              <a:defRPr/>
            </a:pPr>
            <a:endParaRPr lang="es-ES_tradnl" sz="19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1 CuadroTexto"/>
          <p:cNvSpPr txBox="1">
            <a:spLocks noChangeArrowheads="1"/>
          </p:cNvSpPr>
          <p:nvPr/>
        </p:nvSpPr>
        <p:spPr bwMode="auto">
          <a:xfrm>
            <a:off x="138113" y="100013"/>
            <a:ext cx="4621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MX" sz="2400" dirty="0">
                <a:solidFill>
                  <a:schemeClr val="bg1"/>
                </a:solidFill>
              </a:rPr>
              <a:t>Entregables</a:t>
            </a:r>
          </a:p>
        </p:txBody>
      </p:sp>
    </p:spTree>
    <p:extLst>
      <p:ext uri="{BB962C8B-B14F-4D97-AF65-F5344CB8AC3E}">
        <p14:creationId xmlns:p14="http://schemas.microsoft.com/office/powerpoint/2010/main" val="2366093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6390283"/>
              </p:ext>
            </p:extLst>
          </p:nvPr>
        </p:nvGraphicFramePr>
        <p:xfrm>
          <a:off x="381000" y="1143001"/>
          <a:ext cx="8229600" cy="51172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17125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FECHA</a:t>
                      </a:r>
                      <a:endParaRPr lang="es-MX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TEMÁTICA</a:t>
                      </a:r>
                      <a:endParaRPr lang="es-MX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PROPÓSITO</a:t>
                      </a:r>
                      <a:endParaRPr lang="es-MX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RESPONSABLES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800" dirty="0" smtClean="0"/>
                    </a:p>
                  </a:txBody>
                  <a:tcPr marT="45717" marB="45717"/>
                </a:tc>
              </a:tr>
              <a:tr h="955497">
                <a:tc>
                  <a:txBody>
                    <a:bodyPr/>
                    <a:lstStyle/>
                    <a:p>
                      <a:pPr marL="0" indent="0" algn="l" eaLnBrk="1" fontAlgn="auto" hangingPunct="1">
                        <a:spcAft>
                          <a:spcPts val="0"/>
                        </a:spcAft>
                        <a:buFont typeface="+mj-lt"/>
                        <a:buNone/>
                        <a:defRPr/>
                      </a:pPr>
                      <a:endParaRPr lang="es-ES_tradnl" sz="16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</a:tr>
              <a:tr h="1173896">
                <a:tc>
                  <a:txBody>
                    <a:bodyPr/>
                    <a:lstStyle/>
                    <a:p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</a:tr>
              <a:tr h="1173896">
                <a:tc>
                  <a:txBody>
                    <a:bodyPr/>
                    <a:lstStyle/>
                    <a:p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</a:tr>
              <a:tr h="1173896">
                <a:tc>
                  <a:txBody>
                    <a:bodyPr/>
                    <a:lstStyle/>
                    <a:p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 marT="45717" marB="45717"/>
                </a:tc>
              </a:tr>
            </a:tbl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4789488" cy="764704"/>
          </a:xfrm>
        </p:spPr>
        <p:txBody>
          <a:bodyPr/>
          <a:lstStyle/>
          <a:p>
            <a:r>
              <a:rPr lang="es-MX" sz="1800" dirty="0" smtClean="0">
                <a:solidFill>
                  <a:schemeClr val="bg1"/>
                </a:solidFill>
                <a:ea typeface="ＭＳ Ｐゴシック" pitchFamily="34" charset="-128"/>
              </a:rPr>
              <a:t>REUNIONES DE CONSEJO TECNICO </a:t>
            </a:r>
            <a:r>
              <a:rPr lang="es-MX" sz="1800" dirty="0" smtClean="0">
                <a:solidFill>
                  <a:schemeClr val="bg1"/>
                </a:solidFill>
                <a:ea typeface="ＭＳ Ｐゴシック" pitchFamily="34" charset="-128"/>
              </a:rPr>
              <a:t>DE ESCUELA</a:t>
            </a:r>
            <a:endParaRPr lang="es-MX" sz="1800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062971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480</Words>
  <Application>Microsoft Office PowerPoint</Application>
  <PresentationFormat>Presentación en pantalla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1_Tema de Office</vt:lpstr>
      <vt:lpstr> 1ª   Reunión de  Consejo Técnico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REUNIONES DE CONSEJO TECNICO DE ESCUELA</vt:lpstr>
    </vt:vector>
  </TitlesOfParts>
  <Company>GP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5</cp:revision>
  <dcterms:created xsi:type="dcterms:W3CDTF">2013-08-07T01:00:50Z</dcterms:created>
  <dcterms:modified xsi:type="dcterms:W3CDTF">2013-08-07T01:45:36Z</dcterms:modified>
</cp:coreProperties>
</file>